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57" r:id="rId4"/>
    <p:sldId id="260" r:id="rId5"/>
    <p:sldId id="262" r:id="rId6"/>
    <p:sldId id="267" r:id="rId7"/>
    <p:sldId id="268" r:id="rId8"/>
    <p:sldId id="269" r:id="rId9"/>
    <p:sldId id="261" r:id="rId10"/>
    <p:sldId id="258" r:id="rId11"/>
    <p:sldId id="263" r:id="rId12"/>
    <p:sldId id="270" r:id="rId13"/>
    <p:sldId id="271" r:id="rId14"/>
    <p:sldId id="273" r:id="rId15"/>
    <p:sldId id="274" r:id="rId16"/>
    <p:sldId id="272" r:id="rId17"/>
    <p:sldId id="264" r:id="rId18"/>
    <p:sldId id="275" r:id="rId19"/>
    <p:sldId id="276" r:id="rId20"/>
    <p:sldId id="277" r:id="rId21"/>
    <p:sldId id="278" r:id="rId22"/>
    <p:sldId id="279" r:id="rId23"/>
    <p:sldId id="280" r:id="rId24"/>
    <p:sldId id="259" r:id="rId25"/>
    <p:sldId id="265" r:id="rId26"/>
    <p:sldId id="281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8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0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6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6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6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5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9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5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FEAA53F-4978-18C4-D61D-C42E6C648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5A24C7-EBC2-B65C-A18E-D8CD3BBB2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CO" sz="4800">
                <a:solidFill>
                  <a:srgbClr val="FFFFFF"/>
                </a:solidFill>
              </a:rPr>
              <a:t>Análisis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0AAF5D-0F0B-2D3E-D2F4-5566D3576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CO" sz="1500">
                <a:solidFill>
                  <a:srgbClr val="FFFFFF"/>
                </a:solidFill>
              </a:rPr>
              <a:t>Johan Rojas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5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lustración de cubo dorado y azul abstracto en 3D">
            <a:extLst>
              <a:ext uri="{FF2B5EF4-FFF2-40B4-BE49-F238E27FC236}">
                <a16:creationId xmlns:a16="http://schemas.microsoft.com/office/drawing/2014/main" id="{8CFA93A6-BEAA-ABB2-EF0D-FBB436A88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736F11A-D46D-87C5-E7CB-EB2CACACF9A2}"/>
              </a:ext>
            </a:extLst>
          </p:cNvPr>
          <p:cNvSpPr txBox="1">
            <a:spLocks/>
          </p:cNvSpPr>
          <p:nvPr/>
        </p:nvSpPr>
        <p:spPr>
          <a:xfrm>
            <a:off x="828675" y="5120639"/>
            <a:ext cx="7137263" cy="128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</a:rPr>
              <a:t>Ciencia de datos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1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C0139C-3871-050C-8529-95B0A358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69" y="5447856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 err="1">
                <a:solidFill>
                  <a:srgbClr val="FFFFFF"/>
                </a:solidFill>
              </a:rPr>
              <a:t>Análisis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por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estaciones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009E8B-8B2A-56EF-65A8-6802E1755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0"/>
          <a:stretch/>
        </p:blipFill>
        <p:spPr>
          <a:xfrm>
            <a:off x="-1572" y="-11534"/>
            <a:ext cx="12192031" cy="57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1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7DA67-6EFC-417E-B0C1-ECC22F04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52"/>
            <a:ext cx="10058400" cy="919031"/>
          </a:xfrm>
        </p:spPr>
        <p:txBody>
          <a:bodyPr/>
          <a:lstStyle/>
          <a:p>
            <a:pPr algn="ctr"/>
            <a:r>
              <a:rPr lang="es-CO" dirty="0"/>
              <a:t>Total galones por día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9578DB-F8EB-4083-F7CF-86CFE9A05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0429"/>
            <a:ext cx="4077014" cy="25098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B279DE-0876-E740-B2A2-C4BD604C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15" y="990429"/>
            <a:ext cx="4037974" cy="25135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D7E58A-74F9-F414-1C67-A7110273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659" y="990429"/>
            <a:ext cx="4065230" cy="2509838"/>
          </a:xfrm>
          <a:prstGeom prst="rect">
            <a:avLst/>
          </a:prstGeom>
        </p:spPr>
      </p:pic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554CE7B9-DF15-C484-CB0D-B463C2BA1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93234"/>
              </p:ext>
            </p:extLst>
          </p:nvPr>
        </p:nvGraphicFramePr>
        <p:xfrm>
          <a:off x="192692" y="3799197"/>
          <a:ext cx="6313212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0605">
                  <a:extLst>
                    <a:ext uri="{9D8B030D-6E8A-4147-A177-3AD203B41FA5}">
                      <a16:colId xmlns:a16="http://schemas.microsoft.com/office/drawing/2014/main" val="73595548"/>
                    </a:ext>
                  </a:extLst>
                </a:gridCol>
                <a:gridCol w="1322055">
                  <a:extLst>
                    <a:ext uri="{9D8B030D-6E8A-4147-A177-3AD203B41FA5}">
                      <a16:colId xmlns:a16="http://schemas.microsoft.com/office/drawing/2014/main" val="4214985311"/>
                    </a:ext>
                  </a:extLst>
                </a:gridCol>
                <a:gridCol w="1428222">
                  <a:extLst>
                    <a:ext uri="{9D8B030D-6E8A-4147-A177-3AD203B41FA5}">
                      <a16:colId xmlns:a16="http://schemas.microsoft.com/office/drawing/2014/main" val="3203152011"/>
                    </a:ext>
                  </a:extLst>
                </a:gridCol>
                <a:gridCol w="1672330">
                  <a:extLst>
                    <a:ext uri="{9D8B030D-6E8A-4147-A177-3AD203B41FA5}">
                      <a16:colId xmlns:a16="http://schemas.microsoft.com/office/drawing/2014/main" val="135156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Segmentación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GalXTrans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Valor 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GalXEstación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3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6,99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1438,98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20,0K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7,57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1468,54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19,4K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Franquicia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1522,69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19,4K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8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Bogotá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1484,47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32,3K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44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Valle del Cauca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7,30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1643,79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18,4K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13121"/>
                  </a:ext>
                </a:extLst>
              </a:tr>
            </a:tbl>
          </a:graphicData>
        </a:graphic>
      </p:graphicFrame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73F9E12-0C16-8C88-8969-86A9872F72CF}"/>
              </a:ext>
            </a:extLst>
          </p:cNvPr>
          <p:cNvSpPr txBox="1">
            <a:spLocks/>
          </p:cNvSpPr>
          <p:nvPr/>
        </p:nvSpPr>
        <p:spPr>
          <a:xfrm>
            <a:off x="6716110" y="3799197"/>
            <a:ext cx="5283198" cy="25098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1. Tendencia ascendente de la cantidad de Gal</a:t>
            </a:r>
          </a:p>
          <a:p>
            <a:r>
              <a:rPr lang="es-CO" dirty="0"/>
              <a:t>2. </a:t>
            </a:r>
            <a:r>
              <a:rPr lang="es-CO" dirty="0" err="1"/>
              <a:t>GalXTrans</a:t>
            </a:r>
            <a:r>
              <a:rPr lang="es-CO" dirty="0"/>
              <a:t>: menor cantidad de transacciones para el mismo volumen en ventas.</a:t>
            </a:r>
          </a:p>
          <a:p>
            <a:r>
              <a:rPr lang="es-CO" dirty="0"/>
              <a:t>3. </a:t>
            </a:r>
            <a:r>
              <a:rPr lang="es-CO" dirty="0" err="1"/>
              <a:t>GasXEstación</a:t>
            </a:r>
            <a:r>
              <a:rPr lang="es-CO" dirty="0"/>
              <a:t>: Eficiencia de las estaciones</a:t>
            </a:r>
          </a:p>
          <a:p>
            <a:r>
              <a:rPr lang="es-CO" b="1" dirty="0">
                <a:solidFill>
                  <a:srgbClr val="0070C0"/>
                </a:solidFill>
              </a:rPr>
              <a:t>¿Cómo se comporta la volumetría?</a:t>
            </a:r>
          </a:p>
          <a:p>
            <a:endParaRPr lang="es-CO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5CF735A-909B-1D9D-BD12-EEB0A3F71018}"/>
              </a:ext>
            </a:extLst>
          </p:cNvPr>
          <p:cNvSpPr txBox="1">
            <a:spLocks/>
          </p:cNvSpPr>
          <p:nvPr/>
        </p:nvSpPr>
        <p:spPr>
          <a:xfrm>
            <a:off x="1266497" y="2366995"/>
            <a:ext cx="1087821" cy="61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Sin Filtro</a:t>
            </a:r>
          </a:p>
          <a:p>
            <a:endParaRPr lang="es-CO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D7FD167-7854-6D20-FEA1-8655CD348C6E}"/>
              </a:ext>
            </a:extLst>
          </p:cNvPr>
          <p:cNvSpPr txBox="1">
            <a:spLocks/>
          </p:cNvSpPr>
          <p:nvPr/>
        </p:nvSpPr>
        <p:spPr>
          <a:xfrm>
            <a:off x="5343511" y="1936376"/>
            <a:ext cx="1801989" cy="61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Valle del cauca</a:t>
            </a:r>
          </a:p>
          <a:p>
            <a:endParaRPr lang="es-CO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2888DDA-6DDA-16FE-0F34-E5CF6948CFCC}"/>
              </a:ext>
            </a:extLst>
          </p:cNvPr>
          <p:cNvSpPr txBox="1">
            <a:spLocks/>
          </p:cNvSpPr>
          <p:nvPr/>
        </p:nvSpPr>
        <p:spPr>
          <a:xfrm>
            <a:off x="9381485" y="2554319"/>
            <a:ext cx="1286515" cy="61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Franquicias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67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A0B81-8A3A-7C1D-1D54-DC869A7C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CO" sz="4000"/>
              <a:t>Ventas por departamento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12D8B-77D8-ABE4-EB7D-4FEC6E4B1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78" y="3089122"/>
            <a:ext cx="3648775" cy="199722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CO" sz="2000" dirty="0"/>
              <a:t>Descripción de la participación de cada departamento en Ventas, Volumen y Numero de Estaciones.</a:t>
            </a:r>
          </a:p>
          <a:p>
            <a:pPr algn="just"/>
            <a:r>
              <a:rPr lang="es-CO" sz="2000" dirty="0"/>
              <a:t>Departamento con mayores ventas</a:t>
            </a:r>
          </a:p>
          <a:p>
            <a:pPr algn="just"/>
            <a:r>
              <a:rPr lang="es-CO" sz="2000" b="1" dirty="0">
                <a:solidFill>
                  <a:srgbClr val="0070C0"/>
                </a:solidFill>
              </a:rPr>
              <a:t>¿Cuál es el departamento con mayores ventas?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14D7B1-1612-B18B-963A-8D7C6995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1173685"/>
            <a:ext cx="6892560" cy="41651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3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FAC32E-EA97-16FA-48CE-464CD56D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CO" sz="4700"/>
              <a:t>Distribuciones por tipo de estación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C5229A-463F-9C44-DA56-D3266FFD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166485"/>
            <a:ext cx="5115347" cy="420498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2AFE63-718B-1285-7E44-ADC243A5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s-CO" dirty="0"/>
              <a:t>1. Galones por tipo de estación.</a:t>
            </a:r>
          </a:p>
          <a:p>
            <a:r>
              <a:rPr lang="es-CO" dirty="0"/>
              <a:t>2. Transacciones por tipo de estación</a:t>
            </a:r>
          </a:p>
          <a:p>
            <a:r>
              <a:rPr lang="es-CO" dirty="0"/>
              <a:t>3. Distribución de estaciones por tipo</a:t>
            </a:r>
          </a:p>
          <a:p>
            <a:r>
              <a:rPr lang="es-CO" b="1" dirty="0">
                <a:solidFill>
                  <a:srgbClr val="0070C0"/>
                </a:solidFill>
              </a:rPr>
              <a:t>¿ Cuál es el tipo de estación con mayor o menor participación?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932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BE4D8E-8EB2-1CFA-5437-9E2B552A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CO" sz="4000"/>
              <a:t>Estaciones vs Ventas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518535-8F43-83C4-0FEF-E4AB249F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2639380"/>
            <a:ext cx="4114800" cy="322971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O" dirty="0"/>
              <a:t>Comparación </a:t>
            </a:r>
            <a:r>
              <a:rPr lang="es-CO" b="1" dirty="0"/>
              <a:t>porcentaje de estaciones </a:t>
            </a:r>
            <a:r>
              <a:rPr lang="es-CO" dirty="0"/>
              <a:t>y </a:t>
            </a:r>
            <a:r>
              <a:rPr lang="es-CO" b="1" dirty="0"/>
              <a:t>porcentaje de ventas</a:t>
            </a:r>
            <a:r>
              <a:rPr lang="es-CO" dirty="0"/>
              <a:t>, categorizado por departamentos.</a:t>
            </a:r>
          </a:p>
          <a:p>
            <a:pPr algn="just"/>
            <a:r>
              <a:rPr lang="es-CO" dirty="0"/>
              <a:t>Valle del Cauca vende más, pero Bogotá vende un monto similar con menos estaciones.</a:t>
            </a:r>
          </a:p>
          <a:p>
            <a:pPr algn="just"/>
            <a:r>
              <a:rPr lang="es-CO" b="1" dirty="0">
                <a:solidFill>
                  <a:srgbClr val="0070C0"/>
                </a:solidFill>
              </a:rPr>
              <a:t>¿Dónde tiene mayor impacto una estación?</a:t>
            </a:r>
          </a:p>
          <a:p>
            <a:pPr algn="just"/>
            <a:r>
              <a:rPr lang="es-CO" b="1" dirty="0">
                <a:solidFill>
                  <a:srgbClr val="0070C0"/>
                </a:solidFill>
              </a:rPr>
              <a:t>¿Cómo es el desempeño de las estaciones?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1CF392-9677-348D-4F43-24E9B99F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1304888"/>
            <a:ext cx="6892560" cy="43021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95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5330B-0281-2431-52BB-6E31E763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Mejores Estaciones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AF4731E-F5A5-F559-6144-2EE6699D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78" y="1734220"/>
            <a:ext cx="6117552" cy="30426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06DF68A-91C0-6E58-CF1C-41418CA3D4DF}"/>
              </a:ext>
            </a:extLst>
          </p:cNvPr>
          <p:cNvSpPr txBox="1">
            <a:spLocks/>
          </p:cNvSpPr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_tradnl" dirty="0"/>
              <a:t>1. Segmentado por </a:t>
            </a:r>
            <a:r>
              <a:rPr lang="es-ES_tradnl" b="1" dirty="0"/>
              <a:t>departamentos</a:t>
            </a:r>
            <a:r>
              <a:rPr lang="es-ES_tradnl" dirty="0"/>
              <a:t> o por </a:t>
            </a:r>
            <a:r>
              <a:rPr lang="es-ES_tradnl" b="1" dirty="0"/>
              <a:t>tipo de estación.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2. </a:t>
            </a:r>
            <a:r>
              <a:rPr lang="es-ES_tradnl" b="1" dirty="0"/>
              <a:t>Mayor cantidad </a:t>
            </a:r>
            <a:r>
              <a:rPr lang="es-ES_tradnl" dirty="0"/>
              <a:t>de galones.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3. </a:t>
            </a:r>
            <a:r>
              <a:rPr lang="es-ES_tradnl" b="1" dirty="0"/>
              <a:t>Promedio</a:t>
            </a:r>
            <a:r>
              <a:rPr lang="es-ES_tradnl" dirty="0"/>
              <a:t> de galones por transacción. (</a:t>
            </a:r>
            <a:r>
              <a:rPr lang="es-ES_tradnl" b="1" dirty="0"/>
              <a:t>Mejor</a:t>
            </a:r>
            <a:r>
              <a:rPr lang="es-ES_tradnl" dirty="0"/>
              <a:t>)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4. Falta información sobre </a:t>
            </a:r>
            <a:r>
              <a:rPr lang="es-ES_tradnl" b="1" dirty="0"/>
              <a:t>rentabilidad</a:t>
            </a:r>
            <a:r>
              <a:rPr lang="es-ES_tradnl" dirty="0"/>
              <a:t> para cada   tipo de estación.</a:t>
            </a:r>
          </a:p>
          <a:p>
            <a:pPr>
              <a:lnSpc>
                <a:spcPct val="100000"/>
              </a:lnSpc>
            </a:pPr>
            <a:r>
              <a:rPr lang="es-ES_tradnl" b="1" dirty="0">
                <a:solidFill>
                  <a:srgbClr val="0070C0"/>
                </a:solidFill>
              </a:rPr>
              <a:t>¿Cuáles son las mejores estaciones?</a:t>
            </a:r>
          </a:p>
          <a:p>
            <a:pPr>
              <a:lnSpc>
                <a:spcPct val="100000"/>
              </a:lnSpc>
            </a:pPr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64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70AB04-98E0-11B6-BEE2-D8CA026B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57" y="5316824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 err="1">
                <a:solidFill>
                  <a:srgbClr val="FFFFFF"/>
                </a:solidFill>
              </a:rPr>
              <a:t>Análisis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por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Cliente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A18A0B0-A75C-5223-1787-C9B4CD071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"/>
            <a:ext cx="12192001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4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7DA67-6EFC-417E-B0C1-ECC22F04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52"/>
            <a:ext cx="10058400" cy="919031"/>
          </a:xfrm>
        </p:spPr>
        <p:txBody>
          <a:bodyPr/>
          <a:lstStyle/>
          <a:p>
            <a:pPr algn="ctr"/>
            <a:r>
              <a:rPr lang="es-CO" dirty="0"/>
              <a:t>Total galones por día</a:t>
            </a:r>
          </a:p>
        </p:txBody>
      </p: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554CE7B9-DF15-C484-CB0D-B463C2BA1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69813"/>
              </p:ext>
            </p:extLst>
          </p:nvPr>
        </p:nvGraphicFramePr>
        <p:xfrm>
          <a:off x="192692" y="3799197"/>
          <a:ext cx="6313212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4784">
                  <a:extLst>
                    <a:ext uri="{9D8B030D-6E8A-4147-A177-3AD203B41FA5}">
                      <a16:colId xmlns:a16="http://schemas.microsoft.com/office/drawing/2014/main" val="73595548"/>
                    </a:ext>
                  </a:extLst>
                </a:gridCol>
                <a:gridCol w="1397876">
                  <a:extLst>
                    <a:ext uri="{9D8B030D-6E8A-4147-A177-3AD203B41FA5}">
                      <a16:colId xmlns:a16="http://schemas.microsoft.com/office/drawing/2014/main" val="4214985311"/>
                    </a:ext>
                  </a:extLst>
                </a:gridCol>
                <a:gridCol w="1428222">
                  <a:extLst>
                    <a:ext uri="{9D8B030D-6E8A-4147-A177-3AD203B41FA5}">
                      <a16:colId xmlns:a16="http://schemas.microsoft.com/office/drawing/2014/main" val="3203152011"/>
                    </a:ext>
                  </a:extLst>
                </a:gridCol>
                <a:gridCol w="1672330">
                  <a:extLst>
                    <a:ext uri="{9D8B030D-6E8A-4147-A177-3AD203B41FA5}">
                      <a16:colId xmlns:a16="http://schemas.microsoft.com/office/drawing/2014/main" val="135156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Segmentación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GalXCliente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TransXCli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CompraXCli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3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Propia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3,59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chemeClr val="tx1"/>
                          </a:solidFill>
                        </a:rPr>
                        <a:t>37,3K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chemeClr val="tx1"/>
                          </a:solidFill>
                        </a:rPr>
                        <a:t>18,4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2,39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27,3K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Franquicia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36,1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4,73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55,1K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8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46 a 60 años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46,8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6,41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00B050"/>
                          </a:solidFill>
                        </a:rPr>
                        <a:t>70,6K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44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Valle del Cauca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chemeClr val="tx1"/>
                          </a:solidFill>
                        </a:rPr>
                        <a:t>32,4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3,92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49,4K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13121"/>
                  </a:ext>
                </a:extLst>
              </a:tr>
            </a:tbl>
          </a:graphicData>
        </a:graphic>
      </p:graphicFrame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73F9E12-0C16-8C88-8969-86A9872F72CF}"/>
              </a:ext>
            </a:extLst>
          </p:cNvPr>
          <p:cNvSpPr txBox="1">
            <a:spLocks/>
          </p:cNvSpPr>
          <p:nvPr/>
        </p:nvSpPr>
        <p:spPr>
          <a:xfrm>
            <a:off x="6716110" y="3799197"/>
            <a:ext cx="5283198" cy="25098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1. Las franquicias tienen una mejor porción del mercado.</a:t>
            </a:r>
          </a:p>
          <a:p>
            <a:r>
              <a:rPr lang="es-CO" dirty="0"/>
              <a:t>2. </a:t>
            </a:r>
            <a:r>
              <a:rPr lang="es-CO" dirty="0" err="1"/>
              <a:t>GalXCliente</a:t>
            </a:r>
            <a:r>
              <a:rPr lang="es-CO" dirty="0"/>
              <a:t>: compras más grandes.</a:t>
            </a:r>
          </a:p>
          <a:p>
            <a:r>
              <a:rPr lang="es-CO" dirty="0"/>
              <a:t>3. </a:t>
            </a:r>
            <a:r>
              <a:rPr lang="es-CO" dirty="0" err="1"/>
              <a:t>TranXCliente</a:t>
            </a:r>
            <a:r>
              <a:rPr lang="es-CO" dirty="0"/>
              <a:t>: Frecuencia de compra</a:t>
            </a:r>
          </a:p>
          <a:p>
            <a:r>
              <a:rPr lang="es-CO" b="1" dirty="0">
                <a:solidFill>
                  <a:srgbClr val="0070C0"/>
                </a:solidFill>
              </a:rPr>
              <a:t>¿Cómo se comportan las compras de los clientes?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78918A-3128-DC7B-E1B8-214F3D45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095" y="967979"/>
            <a:ext cx="4078800" cy="259123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6D5F372-985E-2CAA-90FF-591B814F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95" y="990429"/>
            <a:ext cx="4078800" cy="25836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98F291-A6E6-084B-2CC1-F566FE17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806" y="971583"/>
            <a:ext cx="4078800" cy="2598881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5CF735A-909B-1D9D-BD12-EEB0A3F71018}"/>
              </a:ext>
            </a:extLst>
          </p:cNvPr>
          <p:cNvSpPr txBox="1">
            <a:spLocks/>
          </p:cNvSpPr>
          <p:nvPr/>
        </p:nvSpPr>
        <p:spPr>
          <a:xfrm>
            <a:off x="1266497" y="2366995"/>
            <a:ext cx="1087821" cy="61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Sin Filtro</a:t>
            </a:r>
          </a:p>
          <a:p>
            <a:endParaRPr lang="es-CO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D7FD167-7854-6D20-FEA1-8655CD348C6E}"/>
              </a:ext>
            </a:extLst>
          </p:cNvPr>
          <p:cNvSpPr txBox="1">
            <a:spLocks/>
          </p:cNvSpPr>
          <p:nvPr/>
        </p:nvSpPr>
        <p:spPr>
          <a:xfrm>
            <a:off x="9492930" y="1887010"/>
            <a:ext cx="1801989" cy="61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46 a 60 años</a:t>
            </a:r>
          </a:p>
          <a:p>
            <a:endParaRPr lang="es-CO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2888DDA-6DDA-16FE-0F34-E5CF6948CFCC}"/>
              </a:ext>
            </a:extLst>
          </p:cNvPr>
          <p:cNvSpPr txBox="1">
            <a:spLocks/>
          </p:cNvSpPr>
          <p:nvPr/>
        </p:nvSpPr>
        <p:spPr>
          <a:xfrm>
            <a:off x="5475458" y="2533298"/>
            <a:ext cx="1286515" cy="61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Franquicias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614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9A039B-11FB-04C0-3EA8-B083AD7A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CO" sz="4300" dirty="0"/>
              <a:t>Estaciones por cliente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48E5F9-4198-5E81-E8F8-1A7A3095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61299"/>
            <a:ext cx="5115347" cy="32153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DB89A4-005E-4AA0-D8F1-7D2AB6B87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s-CO" dirty="0"/>
              <a:t>Distribución de frecuencias.</a:t>
            </a:r>
          </a:p>
          <a:p>
            <a:r>
              <a:rPr lang="es-CO" dirty="0"/>
              <a:t>Promedio de estaciones por cliente.</a:t>
            </a:r>
          </a:p>
          <a:p>
            <a:r>
              <a:rPr lang="es-CO" dirty="0"/>
              <a:t>Segmentado por </a:t>
            </a:r>
            <a:r>
              <a:rPr lang="es-CO" b="1" dirty="0"/>
              <a:t>categoría de edad </a:t>
            </a:r>
            <a:r>
              <a:rPr lang="es-CO" dirty="0"/>
              <a:t>y </a:t>
            </a:r>
            <a:r>
              <a:rPr lang="es-CO" b="1" dirty="0"/>
              <a:t>tipo de estación</a:t>
            </a:r>
            <a:r>
              <a:rPr lang="es-CO" dirty="0"/>
              <a:t>.</a:t>
            </a:r>
          </a:p>
          <a:p>
            <a:r>
              <a:rPr lang="es-CO" b="1" dirty="0">
                <a:solidFill>
                  <a:srgbClr val="0070C0"/>
                </a:solidFill>
              </a:rPr>
              <a:t>¿Cuántas estaciones frecuentan los clientes?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989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94F37-7739-416F-4BC2-3F194762C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s-CO" dirty="0"/>
              <a:t>Contenido</a:t>
            </a:r>
          </a:p>
        </p:txBody>
      </p:sp>
      <p:pic>
        <p:nvPicPr>
          <p:cNvPr id="5" name="Picture 4" descr="Una persona que busca un papel en una mesa llena de papel y notas adhesivas">
            <a:extLst>
              <a:ext uri="{FF2B5EF4-FFF2-40B4-BE49-F238E27FC236}">
                <a16:creationId xmlns:a16="http://schemas.microsoft.com/office/drawing/2014/main" id="{734CC64A-2227-0A49-EA6C-E2EC1B831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2" r="2661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19703F-46DA-5DBE-9467-809344D2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s-CO" dirty="0"/>
              <a:t>1. Procesamiento de los datos</a:t>
            </a:r>
          </a:p>
          <a:p>
            <a:pPr lvl="2"/>
            <a:r>
              <a:rPr lang="es-CO" dirty="0"/>
              <a:t>Estaciones</a:t>
            </a:r>
          </a:p>
          <a:p>
            <a:pPr lvl="2"/>
            <a:r>
              <a:rPr lang="es-CO" dirty="0"/>
              <a:t>Geo</a:t>
            </a:r>
          </a:p>
          <a:p>
            <a:pPr lvl="2"/>
            <a:r>
              <a:rPr lang="es-CO" dirty="0" err="1"/>
              <a:t>Customers</a:t>
            </a:r>
            <a:endParaRPr lang="es-CO" dirty="0"/>
          </a:p>
          <a:p>
            <a:pPr lvl="2"/>
            <a:r>
              <a:rPr lang="es-CO" dirty="0" err="1"/>
              <a:t>Trans_sem</a:t>
            </a:r>
            <a:r>
              <a:rPr lang="es-CO" dirty="0"/>
              <a:t> y Trans_2_sem</a:t>
            </a:r>
          </a:p>
          <a:p>
            <a:pPr lvl="2"/>
            <a:r>
              <a:rPr lang="es-CO" dirty="0"/>
              <a:t>Modelo de datos</a:t>
            </a:r>
          </a:p>
          <a:p>
            <a:r>
              <a:rPr lang="es-CO" dirty="0"/>
              <a:t>2. Ciencia de datos</a:t>
            </a:r>
          </a:p>
          <a:p>
            <a:pPr lvl="2"/>
            <a:r>
              <a:rPr lang="es-CO" dirty="0"/>
              <a:t>Análisis por estaciones</a:t>
            </a:r>
          </a:p>
          <a:p>
            <a:pPr lvl="2"/>
            <a:r>
              <a:rPr lang="es-CO" dirty="0"/>
              <a:t>Análisis por cliente</a:t>
            </a:r>
          </a:p>
          <a:p>
            <a:pPr lvl="2"/>
            <a:r>
              <a:rPr lang="es-CO" dirty="0"/>
              <a:t>Proyección de ventas</a:t>
            </a:r>
          </a:p>
          <a:p>
            <a:pPr marL="0" indent="0">
              <a:buNone/>
            </a:pPr>
            <a:endParaRPr lang="es-CO" dirty="0"/>
          </a:p>
          <a:p>
            <a:pPr marL="384048" lvl="2" indent="0">
              <a:buNone/>
            </a:pPr>
            <a:endParaRPr lang="es-CO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5742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BDE8FC-6BDC-80A8-83BB-235587E5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CO" sz="4000"/>
              <a:t>Procedencia de los clientes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6DB545-EA1D-FCC6-1221-DF51264C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66" y="2639380"/>
            <a:ext cx="3590147" cy="3229714"/>
          </a:xfrm>
        </p:spPr>
        <p:txBody>
          <a:bodyPr>
            <a:normAutofit/>
          </a:bodyPr>
          <a:lstStyle/>
          <a:p>
            <a:pPr algn="just"/>
            <a:r>
              <a:rPr lang="es-CO" dirty="0"/>
              <a:t>Distribución geográfica del lugar de nacimiento de los clientes.</a:t>
            </a:r>
          </a:p>
          <a:p>
            <a:pPr algn="just"/>
            <a:r>
              <a:rPr lang="es-CO" dirty="0"/>
              <a:t>La mayoría de los clientes nacieron en Valle del Cauca.</a:t>
            </a:r>
          </a:p>
          <a:p>
            <a:r>
              <a:rPr lang="es-CO" b="1" dirty="0">
                <a:solidFill>
                  <a:srgbClr val="0070C0"/>
                </a:solidFill>
              </a:rPr>
              <a:t>¿Procedencia de los clientes?</a:t>
            </a:r>
          </a:p>
          <a:p>
            <a:r>
              <a:rPr lang="es-CO" b="1" dirty="0">
                <a:solidFill>
                  <a:srgbClr val="0070C0"/>
                </a:solidFill>
              </a:rPr>
              <a:t>¿Vehículos por cliente?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0D5CDA-6697-6C7B-DE12-26E5E93F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1149105"/>
            <a:ext cx="6892560" cy="4298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41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F0019-9971-9405-BBC2-1C2CDC6A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850" y="634946"/>
            <a:ext cx="6243637" cy="1450757"/>
          </a:xfrm>
        </p:spPr>
        <p:txBody>
          <a:bodyPr>
            <a:normAutofit/>
          </a:bodyPr>
          <a:lstStyle/>
          <a:p>
            <a:r>
              <a:rPr lang="es-CO" sz="4700" dirty="0"/>
              <a:t>Preferencias de estaciones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E9A2EC-86F5-595D-45B9-BF61F0AB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3" y="814646"/>
            <a:ext cx="4138888" cy="39716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DEA5F0-C317-2774-B4FC-E2B0DE278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s-CO" dirty="0"/>
              <a:t>Porcentaje de clientes por tipo de estación.</a:t>
            </a:r>
          </a:p>
          <a:p>
            <a:r>
              <a:rPr lang="es-CO" dirty="0"/>
              <a:t>Preferencia o posibilidad de acceso.</a:t>
            </a:r>
          </a:p>
          <a:p>
            <a:r>
              <a:rPr lang="es-CO" b="1" dirty="0">
                <a:solidFill>
                  <a:srgbClr val="0070C0"/>
                </a:solidFill>
              </a:rPr>
              <a:t>¿Cuántos clientes no prefieren cada tipo de estación?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930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6F381C-D203-7F7A-4CCE-2FA4E4BF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4428813" cy="1674180"/>
          </a:xfrm>
        </p:spPr>
        <p:txBody>
          <a:bodyPr>
            <a:normAutofit/>
          </a:bodyPr>
          <a:lstStyle/>
          <a:p>
            <a:r>
              <a:rPr lang="es-CO" sz="4000" dirty="0"/>
              <a:t>Ciudades por cliente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2FF7F5-B717-83A0-F3B1-94151453B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4742636" cy="3229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CO" sz="1400" dirty="0"/>
              <a:t>Efecto del periodo vacacional de Julio.</a:t>
            </a:r>
          </a:p>
          <a:p>
            <a:pPr>
              <a:lnSpc>
                <a:spcPct val="110000"/>
              </a:lnSpc>
            </a:pPr>
            <a:r>
              <a:rPr lang="es-CO" sz="1400" dirty="0"/>
              <a:t>En general los clientes solo utilizan las estaciones de una ciudad.</a:t>
            </a:r>
          </a:p>
          <a:p>
            <a:pPr>
              <a:lnSpc>
                <a:spcPct val="110000"/>
              </a:lnSpc>
            </a:pPr>
            <a:r>
              <a:rPr lang="es-CO" sz="1400" dirty="0"/>
              <a:t>Segmentado por rango de edades y tipo de estación.</a:t>
            </a:r>
          </a:p>
          <a:p>
            <a:pPr>
              <a:lnSpc>
                <a:spcPct val="110000"/>
              </a:lnSpc>
            </a:pPr>
            <a:r>
              <a:rPr lang="es-CO" sz="1400" dirty="0"/>
              <a:t>Se requieren datos de diferentes meses para establecer si los clientes están viajando</a:t>
            </a:r>
          </a:p>
          <a:p>
            <a:pPr>
              <a:lnSpc>
                <a:spcPct val="110000"/>
              </a:lnSpc>
            </a:pPr>
            <a:r>
              <a:rPr lang="es-CO" sz="1400" b="1" dirty="0">
                <a:solidFill>
                  <a:srgbClr val="0070C0"/>
                </a:solidFill>
              </a:rPr>
              <a:t>¿Cuántas ciudades diferentes frecuentan los clientes?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7D03D5-D3F2-007F-972E-F62F5AD8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88" y="1480558"/>
            <a:ext cx="4940330" cy="38545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612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F3B20C-1580-7FC7-DE59-0F3AD816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706" y="634946"/>
            <a:ext cx="430357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Mejores</a:t>
            </a:r>
            <a:r>
              <a:rPr lang="en-US" sz="4800" dirty="0"/>
              <a:t> </a:t>
            </a:r>
            <a:r>
              <a:rPr lang="en-US" sz="4800" dirty="0" err="1"/>
              <a:t>Clientes</a:t>
            </a:r>
            <a:endParaRPr lang="en-US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989C09-8A41-7F67-7855-412D8914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9" y="1650146"/>
            <a:ext cx="7457908" cy="29484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40B24B-4010-37B4-E67F-FAAB45777656}"/>
              </a:ext>
            </a:extLst>
          </p:cNvPr>
          <p:cNvSpPr txBox="1">
            <a:spLocks/>
          </p:cNvSpPr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1. </a:t>
            </a:r>
            <a:r>
              <a:rPr lang="en-US" dirty="0" err="1"/>
              <a:t>Segmentado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categoria</a:t>
            </a:r>
            <a:r>
              <a:rPr lang="en-US" b="1" dirty="0"/>
              <a:t> de </a:t>
            </a:r>
            <a:r>
              <a:rPr lang="en-US" b="1" dirty="0" err="1"/>
              <a:t>edad</a:t>
            </a:r>
            <a:r>
              <a:rPr lang="en-US" dirty="0"/>
              <a:t>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tipo</a:t>
            </a:r>
            <a:r>
              <a:rPr lang="en-US" b="1" dirty="0"/>
              <a:t> de </a:t>
            </a:r>
            <a:r>
              <a:rPr lang="en-US" b="1" dirty="0" err="1"/>
              <a:t>estación</a:t>
            </a:r>
            <a:r>
              <a:rPr lang="en-US" b="1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2. </a:t>
            </a:r>
            <a:r>
              <a:rPr lang="en-US" b="1" dirty="0"/>
              <a:t>Mayor </a:t>
            </a:r>
            <a:r>
              <a:rPr lang="en-US" b="1" dirty="0" err="1"/>
              <a:t>cantidad</a:t>
            </a:r>
            <a:r>
              <a:rPr lang="en-US" b="1" dirty="0"/>
              <a:t> </a:t>
            </a:r>
            <a:r>
              <a:rPr lang="en-US" dirty="0"/>
              <a:t>de </a:t>
            </a:r>
            <a:r>
              <a:rPr lang="en-US" dirty="0" err="1"/>
              <a:t>galones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3. </a:t>
            </a:r>
            <a:r>
              <a:rPr lang="en-US" b="1" dirty="0" err="1"/>
              <a:t>Promedio</a:t>
            </a:r>
            <a:r>
              <a:rPr lang="en-US" dirty="0"/>
              <a:t> de </a:t>
            </a:r>
            <a:r>
              <a:rPr lang="en-US" dirty="0" err="1"/>
              <a:t>galones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transacción</a:t>
            </a:r>
            <a:r>
              <a:rPr lang="en-US" dirty="0"/>
              <a:t>. (</a:t>
            </a:r>
            <a:r>
              <a:rPr lang="en-US" b="1" dirty="0" err="1"/>
              <a:t>Mejor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¿</a:t>
            </a:r>
            <a:r>
              <a:rPr lang="en-US" b="1" dirty="0" err="1">
                <a:solidFill>
                  <a:srgbClr val="0070C0"/>
                </a:solidFill>
              </a:rPr>
              <a:t>Quiénes</a:t>
            </a:r>
            <a:r>
              <a:rPr lang="en-US" b="1" dirty="0">
                <a:solidFill>
                  <a:srgbClr val="0070C0"/>
                </a:solidFill>
              </a:rPr>
              <a:t> son </a:t>
            </a:r>
            <a:r>
              <a:rPr lang="en-US" b="1" dirty="0" err="1">
                <a:solidFill>
                  <a:srgbClr val="0070C0"/>
                </a:solidFill>
              </a:rPr>
              <a:t>los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mejores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clientes</a:t>
            </a:r>
            <a:r>
              <a:rPr lang="en-US" b="1" dirty="0">
                <a:solidFill>
                  <a:srgbClr val="0070C0"/>
                </a:solidFill>
              </a:rPr>
              <a:t>?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02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igData">
            <a:extLst>
              <a:ext uri="{FF2B5EF4-FFF2-40B4-BE49-F238E27FC236}">
                <a16:creationId xmlns:a16="http://schemas.microsoft.com/office/drawing/2014/main" id="{D2408A6A-0DB7-2D9A-9D76-31AAC71A8D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6187A5-4FAF-225D-BF38-7D1CA98B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54" y="501455"/>
            <a:ext cx="8657697" cy="11572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Proyección</a:t>
            </a:r>
            <a:r>
              <a:rPr lang="en-US" sz="6000" dirty="0">
                <a:solidFill>
                  <a:schemeClr val="bg1"/>
                </a:solidFill>
              </a:rPr>
              <a:t> de </a:t>
            </a:r>
            <a:r>
              <a:rPr lang="en-US" sz="6000" dirty="0" err="1">
                <a:solidFill>
                  <a:schemeClr val="bg1"/>
                </a:solidFill>
              </a:rPr>
              <a:t>ventas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1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B33AF9-A722-3114-110B-DB679DF7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CO" sz="4700"/>
              <a:t>Proyección de ventas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1914A2E-C738-3F8E-0D29-3D7D2F5A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3" y="1129550"/>
            <a:ext cx="5115347" cy="30197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04F79-2771-68D6-0437-71B777F2A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07436"/>
            <a:ext cx="5691188" cy="3461658"/>
          </a:xfrm>
        </p:spPr>
        <p:txBody>
          <a:bodyPr>
            <a:normAutofit/>
          </a:bodyPr>
          <a:lstStyle/>
          <a:p>
            <a:r>
              <a:rPr lang="es-CO" dirty="0"/>
              <a:t>Se considera que los datos no son suficientes para determinar un pronostico de ventas relevante.</a:t>
            </a:r>
          </a:p>
          <a:p>
            <a:r>
              <a:rPr lang="es-CO" dirty="0"/>
              <a:t>¿Comportamiento cíclico por semana? (</a:t>
            </a:r>
            <a:r>
              <a:rPr lang="es-CO" b="1" dirty="0">
                <a:solidFill>
                  <a:srgbClr val="0070C0"/>
                </a:solidFill>
              </a:rPr>
              <a:t>Datos de semanas anteriores</a:t>
            </a:r>
            <a:r>
              <a:rPr lang="es-CO" dirty="0"/>
              <a:t>)</a:t>
            </a:r>
          </a:p>
          <a:p>
            <a:r>
              <a:rPr lang="es-CO" dirty="0"/>
              <a:t>¿Finde mes y pago de salarios? (</a:t>
            </a:r>
            <a:r>
              <a:rPr lang="es-CO" b="1" dirty="0">
                <a:solidFill>
                  <a:srgbClr val="0070C0"/>
                </a:solidFill>
              </a:rPr>
              <a:t>Datos del meses anteriores</a:t>
            </a:r>
            <a:r>
              <a:rPr lang="es-CO" dirty="0"/>
              <a:t>)</a:t>
            </a:r>
          </a:p>
          <a:p>
            <a:r>
              <a:rPr lang="es-CO" dirty="0"/>
              <a:t>¿Cambio de periodo vacacional? (</a:t>
            </a:r>
            <a:r>
              <a:rPr lang="es-CO" b="1" dirty="0">
                <a:solidFill>
                  <a:srgbClr val="0070C0"/>
                </a:solidFill>
              </a:rPr>
              <a:t>Datos del año anterior</a:t>
            </a:r>
            <a:r>
              <a:rPr lang="es-CO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32DF17B-5243-52D0-F824-5A839D770F9C}"/>
              </a:ext>
            </a:extLst>
          </p:cNvPr>
          <p:cNvSpPr txBox="1">
            <a:spLocks/>
          </p:cNvSpPr>
          <p:nvPr/>
        </p:nvSpPr>
        <p:spPr>
          <a:xfrm>
            <a:off x="643193" y="4603532"/>
            <a:ext cx="5127172" cy="14132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Estimaciones</a:t>
            </a:r>
          </a:p>
          <a:p>
            <a:r>
              <a:rPr lang="es-CO" dirty="0"/>
              <a:t>Martes:		$1.325,8M</a:t>
            </a:r>
          </a:p>
          <a:p>
            <a:r>
              <a:rPr lang="es-CO" dirty="0"/>
              <a:t>Miércoles:	$1.348,1M</a:t>
            </a:r>
          </a:p>
        </p:txBody>
      </p:sp>
    </p:spTree>
    <p:extLst>
      <p:ext uri="{BB962C8B-B14F-4D97-AF65-F5344CB8AC3E}">
        <p14:creationId xmlns:p14="http://schemas.microsoft.com/office/powerpoint/2010/main" val="94279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92BDD-E99F-6250-FF32-0D774AD6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758826"/>
            <a:ext cx="10058400" cy="4062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  <a:t>Gracias!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5063468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7711D3-2534-4918-8661-020829D7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27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áfico económico digital">
            <a:extLst>
              <a:ext uri="{FF2B5EF4-FFF2-40B4-BE49-F238E27FC236}">
                <a16:creationId xmlns:a16="http://schemas.microsoft.com/office/drawing/2014/main" id="{7CA5CCA5-D803-9112-5AA9-5FD033194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7505B9-88AF-3F39-DC0C-A5DB791E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t-EE" sz="4800" dirty="0" err="1">
                <a:solidFill>
                  <a:srgbClr val="FFFFFF"/>
                </a:solidFill>
              </a:rPr>
              <a:t>Preproceso</a:t>
            </a:r>
            <a:r>
              <a:rPr lang="et-EE" sz="4800" dirty="0">
                <a:solidFill>
                  <a:srgbClr val="FFFFFF"/>
                </a:solidFill>
              </a:rPr>
              <a:t>  de </a:t>
            </a:r>
            <a:r>
              <a:rPr lang="et-EE" sz="4800" dirty="0" err="1">
                <a:solidFill>
                  <a:srgbClr val="FFFFFF"/>
                </a:solidFill>
              </a:rPr>
              <a:t>datos</a:t>
            </a:r>
            <a:endParaRPr lang="et-EE" sz="48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3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0CD2B8-D969-9886-CD70-576CE916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s-CO" sz="4400">
                <a:solidFill>
                  <a:srgbClr val="FFFFFF"/>
                </a:solidFill>
              </a:rPr>
              <a:t>Paso a paso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D413E0-83FE-9B64-9EF7-DEC1B4FDF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103" y="605896"/>
            <a:ext cx="5923721" cy="56462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900" b="1" dirty="0"/>
              <a:t>1.  Estandarización de formatos de archivos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1.1. Búsqueda de errores tipográficos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1.2. Errores en las definiciones de columnas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1.3. Encontrar celdas vacías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900" b="1" dirty="0"/>
              <a:t>2. Análisis de datos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2.1. Descripción de las variables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2.2. Obtención del modelo de datos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900" b="1" dirty="0"/>
              <a:t>3. Planteamiento de acciones para cada </a:t>
            </a:r>
            <a:r>
              <a:rPr lang="es-CO" sz="1900" b="1" dirty="0" err="1"/>
              <a:t>dataframe</a:t>
            </a:r>
            <a:endParaRPr lang="es-CO" sz="1900" b="1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b="1" dirty="0"/>
              <a:t>	</a:t>
            </a:r>
            <a:r>
              <a:rPr lang="es-CO" sz="1600" dirty="0"/>
              <a:t>3.1. Corregir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3.2. Eliminar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/>
              <a:t>	3.4. Omitir</a:t>
            </a:r>
          </a:p>
        </p:txBody>
      </p:sp>
    </p:spTree>
    <p:extLst>
      <p:ext uri="{BB962C8B-B14F-4D97-AF65-F5344CB8AC3E}">
        <p14:creationId xmlns:p14="http://schemas.microsoft.com/office/powerpoint/2010/main" val="376980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F9A5C-F862-6EBB-1718-D2E17216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783C4-34C6-B052-B8B1-0FE710C2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1. Celda con error tipográfico </a:t>
            </a:r>
            <a:r>
              <a:rPr lang="es-CO" b="1" dirty="0"/>
              <a:t>“</a:t>
            </a:r>
            <a:r>
              <a:rPr lang="es-CO" b="1" dirty="0" err="1"/>
              <a:t>anquiciada</a:t>
            </a:r>
            <a:r>
              <a:rPr lang="es-CO" b="1" dirty="0"/>
              <a:t> GNV”</a:t>
            </a:r>
            <a:r>
              <a:rPr lang="es-CO" dirty="0"/>
              <a:t>		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</a:p>
          <a:p>
            <a:r>
              <a:rPr lang="es-CO" dirty="0"/>
              <a:t>2. Valor único </a:t>
            </a:r>
            <a:r>
              <a:rPr lang="es-CO" b="1" dirty="0"/>
              <a:t>“Franquiciada Banderazo GNV”</a:t>
            </a:r>
            <a:r>
              <a:rPr lang="es-CO" dirty="0"/>
              <a:t>		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  <a:endParaRPr lang="es-CO" dirty="0"/>
          </a:p>
          <a:p>
            <a:r>
              <a:rPr lang="es-CO" dirty="0"/>
              <a:t>3. Celdas con </a:t>
            </a:r>
            <a:r>
              <a:rPr lang="es-CO" b="1" dirty="0"/>
              <a:t>espacios irregulares</a:t>
            </a:r>
            <a:r>
              <a:rPr lang="es-CO" dirty="0"/>
              <a:t>				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  <a:endParaRPr lang="es-CO" dirty="0"/>
          </a:p>
          <a:p>
            <a:r>
              <a:rPr lang="es-CO" dirty="0"/>
              <a:t>4. Primera fila inconsistente </a:t>
            </a:r>
            <a:r>
              <a:rPr lang="es-CO" b="1" dirty="0"/>
              <a:t>(0£0£"")</a:t>
            </a:r>
            <a:r>
              <a:rPr lang="es-CO" dirty="0"/>
              <a:t>				</a:t>
            </a:r>
            <a:r>
              <a:rPr lang="es-CO" b="1" dirty="0">
                <a:solidFill>
                  <a:srgbClr val="0070C0"/>
                </a:solidFill>
              </a:rPr>
              <a:t>Eliminar</a:t>
            </a:r>
          </a:p>
          <a:p>
            <a:r>
              <a:rPr lang="es-CO" dirty="0"/>
              <a:t>5. Validación de </a:t>
            </a:r>
            <a:r>
              <a:rPr lang="es-CO" b="1" dirty="0"/>
              <a:t>repetidos</a:t>
            </a:r>
            <a:r>
              <a:rPr lang="es-CO" dirty="0"/>
              <a:t>	(3)				</a:t>
            </a:r>
            <a:r>
              <a:rPr lang="es-CO" b="1" dirty="0">
                <a:solidFill>
                  <a:srgbClr val="0070C0"/>
                </a:solidFill>
              </a:rPr>
              <a:t>Eliminar</a:t>
            </a:r>
          </a:p>
          <a:p>
            <a:r>
              <a:rPr lang="es-CO" dirty="0"/>
              <a:t>6. 4 estaciones </a:t>
            </a:r>
            <a:r>
              <a:rPr lang="es-CO" b="1" dirty="0"/>
              <a:t>sin tipo</a:t>
            </a:r>
            <a:r>
              <a:rPr lang="es-CO" dirty="0"/>
              <a:t>					</a:t>
            </a:r>
            <a:r>
              <a:rPr lang="es-CO" b="1" dirty="0">
                <a:solidFill>
                  <a:srgbClr val="C00000"/>
                </a:solidFill>
              </a:rPr>
              <a:t>Omitir</a:t>
            </a:r>
          </a:p>
          <a:p>
            <a:pPr marL="201168" lvl="1" indent="0">
              <a:buNone/>
            </a:pPr>
            <a:r>
              <a:rPr lang="es-CO" dirty="0"/>
              <a:t>	- Representan el 11,7% de las transacciones</a:t>
            </a:r>
          </a:p>
          <a:p>
            <a:pPr marL="201168" lvl="1" indent="0">
              <a:buNone/>
            </a:pPr>
            <a:r>
              <a:rPr lang="es-CO" dirty="0"/>
              <a:t>	- Se asignan valores según frecuencias</a:t>
            </a:r>
          </a:p>
        </p:txBody>
      </p:sp>
    </p:spTree>
    <p:extLst>
      <p:ext uri="{BB962C8B-B14F-4D97-AF65-F5344CB8AC3E}">
        <p14:creationId xmlns:p14="http://schemas.microsoft.com/office/powerpoint/2010/main" val="364014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F9A5C-F862-6EBB-1718-D2E17216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Geo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783C4-34C6-B052-B8B1-0FE710C2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44533"/>
            <a:ext cx="10058400" cy="2810640"/>
          </a:xfrm>
        </p:spPr>
        <p:txBody>
          <a:bodyPr>
            <a:normAutofit/>
          </a:bodyPr>
          <a:lstStyle/>
          <a:p>
            <a:r>
              <a:rPr lang="es-CO" dirty="0"/>
              <a:t>1. Celdas con errores tipográficos </a:t>
            </a:r>
            <a:r>
              <a:rPr lang="es-CO" b="1" dirty="0"/>
              <a:t>mayúsculas y minúsculas</a:t>
            </a:r>
            <a:r>
              <a:rPr lang="es-CO" dirty="0"/>
              <a:t>	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</a:p>
          <a:p>
            <a:r>
              <a:rPr lang="es-CO" dirty="0"/>
              <a:t>2. Nombres de departamentos y ciudades incompletos		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  <a:endParaRPr lang="es-CO" dirty="0"/>
          </a:p>
          <a:p>
            <a:r>
              <a:rPr lang="es-CO" dirty="0"/>
              <a:t>3. Validación de </a:t>
            </a:r>
            <a:r>
              <a:rPr lang="es-CO" b="1" dirty="0"/>
              <a:t>repetidos</a:t>
            </a:r>
            <a:r>
              <a:rPr lang="es-CO" dirty="0"/>
              <a:t>					</a:t>
            </a:r>
            <a:r>
              <a:rPr lang="es-CO" b="1" dirty="0">
                <a:solidFill>
                  <a:srgbClr val="0070C0"/>
                </a:solidFill>
              </a:rPr>
              <a:t>Eliminar</a:t>
            </a:r>
          </a:p>
        </p:txBody>
      </p:sp>
    </p:spTree>
    <p:extLst>
      <p:ext uri="{BB962C8B-B14F-4D97-AF65-F5344CB8AC3E}">
        <p14:creationId xmlns:p14="http://schemas.microsoft.com/office/powerpoint/2010/main" val="300069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F9A5C-F862-6EBB-1718-D2E17216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Customers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783C4-34C6-B052-B8B1-0FE710C2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32993"/>
            <a:ext cx="10058400" cy="3336099"/>
          </a:xfrm>
        </p:spPr>
        <p:txBody>
          <a:bodyPr>
            <a:normAutofit/>
          </a:bodyPr>
          <a:lstStyle/>
          <a:p>
            <a:r>
              <a:rPr lang="es-CO" dirty="0"/>
              <a:t>1. Fecha de </a:t>
            </a:r>
            <a:r>
              <a:rPr lang="es-CO" b="1" dirty="0"/>
              <a:t>nacimiento vacía </a:t>
            </a:r>
            <a:r>
              <a:rPr lang="es-CO" dirty="0"/>
              <a:t>(valor por defecto)		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</a:p>
          <a:p>
            <a:r>
              <a:rPr lang="es-CO" dirty="0"/>
              <a:t>2. Fecha de nacimiento inconsistente </a:t>
            </a:r>
            <a:r>
              <a:rPr lang="es-CO" b="1" dirty="0"/>
              <a:t>(futuro)</a:t>
            </a:r>
            <a:r>
              <a:rPr lang="es-CO" dirty="0"/>
              <a:t>			</a:t>
            </a:r>
            <a:r>
              <a:rPr lang="es-CO" b="1" dirty="0">
                <a:solidFill>
                  <a:srgbClr val="C00000"/>
                </a:solidFill>
              </a:rPr>
              <a:t>Omitir</a:t>
            </a:r>
            <a:endParaRPr lang="es-CO" dirty="0"/>
          </a:p>
          <a:p>
            <a:r>
              <a:rPr lang="es-CO" dirty="0"/>
              <a:t>3. Valores duplicados </a:t>
            </a:r>
            <a:r>
              <a:rPr lang="es-CO" b="1" dirty="0"/>
              <a:t>(Fechas diferentes)</a:t>
            </a:r>
            <a:r>
              <a:rPr lang="es-CO" dirty="0"/>
              <a:t>			</a:t>
            </a:r>
            <a:r>
              <a:rPr lang="es-CO" b="1" dirty="0">
                <a:solidFill>
                  <a:srgbClr val="0070C0"/>
                </a:solidFill>
              </a:rPr>
              <a:t>Eliminar</a:t>
            </a:r>
          </a:p>
          <a:p>
            <a:r>
              <a:rPr lang="es-CO" dirty="0"/>
              <a:t>4. ID de cliente -99999					</a:t>
            </a:r>
            <a:r>
              <a:rPr lang="es-CO" b="1" dirty="0">
                <a:solidFill>
                  <a:srgbClr val="C00000"/>
                </a:solidFill>
              </a:rPr>
              <a:t>Omitir</a:t>
            </a:r>
          </a:p>
          <a:p>
            <a:pPr marL="201168" lvl="1" indent="0">
              <a:buNone/>
            </a:pPr>
            <a:r>
              <a:rPr lang="es-CO" dirty="0"/>
              <a:t>	- Cliente por defecto</a:t>
            </a:r>
          </a:p>
        </p:txBody>
      </p:sp>
    </p:spTree>
    <p:extLst>
      <p:ext uri="{BB962C8B-B14F-4D97-AF65-F5344CB8AC3E}">
        <p14:creationId xmlns:p14="http://schemas.microsoft.com/office/powerpoint/2010/main" val="299452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6F9A5C-F862-6EBB-1718-D2E17216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325" y="634946"/>
            <a:ext cx="6432434" cy="1450757"/>
          </a:xfrm>
        </p:spPr>
        <p:txBody>
          <a:bodyPr>
            <a:normAutofit/>
          </a:bodyPr>
          <a:lstStyle/>
          <a:p>
            <a:r>
              <a:rPr lang="es-CO" sz="4700" dirty="0" err="1"/>
              <a:t>Trans_sem</a:t>
            </a:r>
            <a:r>
              <a:rPr lang="es-CO" sz="4700" dirty="0"/>
              <a:t> y Trans_2_sem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20F2C2-1FCA-88AA-A8CE-472FC3B0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0" y="634946"/>
            <a:ext cx="4831904" cy="2379712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5F55CF1-C4A5-DF72-4648-E23A8229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1" y="3455584"/>
            <a:ext cx="4831904" cy="237971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783C4-34C6-B052-B8B1-0FE710C2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7324" y="2407436"/>
            <a:ext cx="6432434" cy="3461658"/>
          </a:xfrm>
        </p:spPr>
        <p:txBody>
          <a:bodyPr>
            <a:normAutofit/>
          </a:bodyPr>
          <a:lstStyle/>
          <a:p>
            <a:r>
              <a:rPr lang="es-CO" dirty="0"/>
              <a:t>1. Valores inconsistentes </a:t>
            </a:r>
            <a:r>
              <a:rPr lang="es-CO" b="1" dirty="0"/>
              <a:t>($6 y $1, y 0 gal)</a:t>
            </a:r>
            <a:r>
              <a:rPr lang="es-CO" dirty="0"/>
              <a:t>		</a:t>
            </a:r>
            <a:r>
              <a:rPr lang="es-CO" b="1" dirty="0">
                <a:solidFill>
                  <a:srgbClr val="0070C0"/>
                </a:solidFill>
              </a:rPr>
              <a:t>Eliminar</a:t>
            </a:r>
          </a:p>
          <a:p>
            <a:r>
              <a:rPr lang="es-CO" dirty="0"/>
              <a:t>2. Validación de </a:t>
            </a:r>
            <a:r>
              <a:rPr lang="es-CO" b="1" dirty="0"/>
              <a:t>repetidos</a:t>
            </a:r>
            <a:r>
              <a:rPr lang="es-CO" dirty="0"/>
              <a:t>	(conjunto total)		</a:t>
            </a:r>
            <a:r>
              <a:rPr lang="es-CO" b="1" dirty="0">
                <a:solidFill>
                  <a:srgbClr val="0070C0"/>
                </a:solidFill>
              </a:rPr>
              <a:t>Eliminar</a:t>
            </a:r>
          </a:p>
          <a:p>
            <a:r>
              <a:rPr lang="es-CO" dirty="0"/>
              <a:t>3. Unificar los dos </a:t>
            </a:r>
            <a:r>
              <a:rPr lang="es-CO" dirty="0" err="1"/>
              <a:t>dataframes</a:t>
            </a:r>
            <a:r>
              <a:rPr lang="es-CO" dirty="0"/>
              <a:t>		           </a:t>
            </a:r>
            <a:r>
              <a:rPr lang="es-CO" b="1" dirty="0">
                <a:solidFill>
                  <a:srgbClr val="00B050"/>
                </a:solidFill>
              </a:rPr>
              <a:t>Corrección</a:t>
            </a:r>
          </a:p>
          <a:p>
            <a:pPr marL="201168" lvl="1" indent="0">
              <a:buNone/>
            </a:pPr>
            <a:r>
              <a:rPr lang="es-CO" dirty="0"/>
              <a:t>	- Cantidad de datos similar</a:t>
            </a:r>
          </a:p>
          <a:p>
            <a:pPr marL="201168" lvl="1" indent="0">
              <a:buNone/>
            </a:pPr>
            <a:r>
              <a:rPr lang="es-CO" dirty="0"/>
              <a:t>	- Parámetros estadísticos comparables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511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035045-B02F-4C51-F2AA-952C3BCA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Modelo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0F1FB2-50F9-F74B-CE49-8C5A672CB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28296"/>
            <a:ext cx="6912217" cy="447772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0170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955</Words>
  <Application>Microsoft Macintosh PowerPoint</Application>
  <PresentationFormat>Panorámica</PresentationFormat>
  <Paragraphs>174</Paragraphs>
  <Slides>26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Arial Nova Light</vt:lpstr>
      <vt:lpstr>Bembo</vt:lpstr>
      <vt:lpstr>Calibri</vt:lpstr>
      <vt:lpstr>RetrospectVTI</vt:lpstr>
      <vt:lpstr>Análisis de datos</vt:lpstr>
      <vt:lpstr>Contenido</vt:lpstr>
      <vt:lpstr>Preproceso  de datos</vt:lpstr>
      <vt:lpstr>Paso a paso</vt:lpstr>
      <vt:lpstr>Estaciones</vt:lpstr>
      <vt:lpstr>Geo</vt:lpstr>
      <vt:lpstr>Customers</vt:lpstr>
      <vt:lpstr>Trans_sem y Trans_2_sem</vt:lpstr>
      <vt:lpstr>Modelo de datos</vt:lpstr>
      <vt:lpstr>Presentación de PowerPoint</vt:lpstr>
      <vt:lpstr>Análisis por estaciones</vt:lpstr>
      <vt:lpstr>Total galones por día</vt:lpstr>
      <vt:lpstr>Ventas por departamento</vt:lpstr>
      <vt:lpstr>Distribuciones por tipo de estación</vt:lpstr>
      <vt:lpstr>Estaciones vs Ventas</vt:lpstr>
      <vt:lpstr>Mejores Estaciones</vt:lpstr>
      <vt:lpstr>Análisis por Cliente</vt:lpstr>
      <vt:lpstr>Total galones por día</vt:lpstr>
      <vt:lpstr>Estaciones por cliente</vt:lpstr>
      <vt:lpstr>Procedencia de los clientes</vt:lpstr>
      <vt:lpstr>Preferencias de estaciones</vt:lpstr>
      <vt:lpstr>Ciudades por cliente</vt:lpstr>
      <vt:lpstr>Mejores Clientes</vt:lpstr>
      <vt:lpstr>Proyección de ventas</vt:lpstr>
      <vt:lpstr>Proyección de ventas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datos</dc:title>
  <dc:creator>Johan Stiven  Rojas Torres</dc:creator>
  <cp:lastModifiedBy>Johan Stiven  Rojas Torres</cp:lastModifiedBy>
  <cp:revision>6</cp:revision>
  <dcterms:created xsi:type="dcterms:W3CDTF">2022-08-09T04:05:23Z</dcterms:created>
  <dcterms:modified xsi:type="dcterms:W3CDTF">2022-08-09T15:57:03Z</dcterms:modified>
</cp:coreProperties>
</file>